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394" r:id="rId3"/>
    <p:sldId id="513" r:id="rId4"/>
    <p:sldId id="514" r:id="rId5"/>
    <p:sldId id="580" r:id="rId6"/>
    <p:sldId id="515" r:id="rId7"/>
    <p:sldId id="516" r:id="rId8"/>
    <p:sldId id="517" r:id="rId9"/>
    <p:sldId id="518" r:id="rId10"/>
    <p:sldId id="520" r:id="rId11"/>
    <p:sldId id="568" r:id="rId12"/>
    <p:sldId id="569" r:id="rId13"/>
    <p:sldId id="570" r:id="rId14"/>
    <p:sldId id="571" r:id="rId15"/>
    <p:sldId id="566" r:id="rId16"/>
    <p:sldId id="524" r:id="rId17"/>
    <p:sldId id="525" r:id="rId18"/>
    <p:sldId id="526" r:id="rId19"/>
    <p:sldId id="527" r:id="rId20"/>
    <p:sldId id="528" r:id="rId21"/>
    <p:sldId id="573" r:id="rId22"/>
    <p:sldId id="575" r:id="rId23"/>
    <p:sldId id="574" r:id="rId24"/>
    <p:sldId id="576" r:id="rId25"/>
    <p:sldId id="579" r:id="rId26"/>
    <p:sldId id="578" r:id="rId27"/>
    <p:sldId id="577" r:id="rId28"/>
    <p:sldId id="443" r:id="rId29"/>
    <p:sldId id="39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E002BC-6299-4A27-9520-D28AC90DEE9C}">
          <p14:sldIdLst>
            <p14:sldId id="394"/>
            <p14:sldId id="513"/>
            <p14:sldId id="514"/>
            <p14:sldId id="580"/>
            <p14:sldId id="515"/>
            <p14:sldId id="516"/>
            <p14:sldId id="517"/>
            <p14:sldId id="518"/>
            <p14:sldId id="520"/>
            <p14:sldId id="568"/>
            <p14:sldId id="569"/>
            <p14:sldId id="570"/>
            <p14:sldId id="571"/>
            <p14:sldId id="566"/>
          </p14:sldIdLst>
        </p14:section>
        <p14:section name="Jagged Arrays" id="{CF8A957E-FABF-499C-B45F-534B720C689A}">
          <p14:sldIdLst>
            <p14:sldId id="524"/>
            <p14:sldId id="525"/>
            <p14:sldId id="526"/>
            <p14:sldId id="527"/>
            <p14:sldId id="528"/>
            <p14:sldId id="573"/>
            <p14:sldId id="575"/>
            <p14:sldId id="574"/>
            <p14:sldId id="576"/>
            <p14:sldId id="579"/>
          </p14:sldIdLst>
        </p14:section>
        <p14:section name="Conclusion" id="{7C7B5921-0930-418B-AFCD-D85F06E8424A}">
          <p14:sldIdLst>
            <p14:sldId id="578"/>
            <p14:sldId id="577"/>
            <p14:sldId id="443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79" d="100"/>
          <a:sy n="79" d="100"/>
        </p:scale>
        <p:origin x="96" y="26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5/30/2017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407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6441C-A2A6-44F6-90A1-59CE5459EBC2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7379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9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2836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96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1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9#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9#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9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9#3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28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5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24.png"/><Relationship Id="rId19" Type="http://schemas.openxmlformats.org/officeDocument/2006/relationships/hyperlink" Target="https://softuni.bg/trainings/1633/csharp-advanced-may-2017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1371600"/>
            <a:ext cx="7618286" cy="1126264"/>
          </a:xfrm>
        </p:spPr>
        <p:txBody>
          <a:bodyPr>
            <a:normAutofit/>
          </a:bodyPr>
          <a:lstStyle/>
          <a:p>
            <a:r>
              <a:rPr lang="en-US" dirty="0" smtClean="0"/>
              <a:t>Multidimensional Arrays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574063"/>
            <a:ext cx="8443700" cy="115774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3000" dirty="0" smtClean="0"/>
              <a:t>Processing Matrices, Jagged Arrays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smtClean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47" y="3612558"/>
            <a:ext cx="3908254" cy="2198393"/>
          </a:xfrm>
          <a:prstGeom prst="rect">
            <a:avLst/>
          </a:prstGeom>
        </p:spPr>
      </p:pic>
      <p:pic>
        <p:nvPicPr>
          <p:cNvPr id="16" name="Picture 15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576164">
            <a:off x="5100463" y="3806199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matrix from the console</a:t>
            </a:r>
          </a:p>
          <a:p>
            <a:r>
              <a:rPr lang="en-US" dirty="0" smtClean="0"/>
              <a:t>Print </a:t>
            </a:r>
            <a:r>
              <a:rPr lang="en-US" dirty="0"/>
              <a:t>number of rows</a:t>
            </a:r>
          </a:p>
          <a:p>
            <a:r>
              <a:rPr lang="en-US" dirty="0"/>
              <a:t>Print number of </a:t>
            </a:r>
            <a:r>
              <a:rPr lang="en-US" dirty="0" smtClean="0"/>
              <a:t>columns</a:t>
            </a:r>
          </a:p>
          <a:p>
            <a:r>
              <a:rPr lang="en-US" dirty="0" smtClean="0"/>
              <a:t>Print the sum of given array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Sum of All Elements of Matrix</a:t>
            </a:r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2132012" y="4114800"/>
            <a:ext cx="7065211" cy="2246769"/>
            <a:chOff x="2132012" y="4267199"/>
            <a:chExt cx="7065211" cy="2246769"/>
          </a:xfrm>
        </p:grpSpPr>
        <p:sp>
          <p:nvSpPr>
            <p:cNvPr id="447492" name="Rectangle 4"/>
            <p:cNvSpPr>
              <a:spLocks noChangeArrowheads="1"/>
            </p:cNvSpPr>
            <p:nvPr/>
          </p:nvSpPr>
          <p:spPr bwMode="auto">
            <a:xfrm>
              <a:off x="2132012" y="4267199"/>
              <a:ext cx="4114800" cy="224676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8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[,] 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matrix = </a:t>
              </a:r>
              <a:r>
                <a:rPr lang="en-US" sz="28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endPara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800" b="1" noProof="1" smtClean="0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</a:t>
              </a:r>
              <a:r>
                <a:rPr lang="en-US" sz="2800" b="1" noProof="1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5, 2, 3, 1 },</a:t>
              </a:r>
            </a:p>
            <a:p>
              <a:r>
                <a:rPr lang="en-US" sz="2800" b="1" noProof="1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sz="2800" b="1" noProof="1" smtClean="0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</a:t>
              </a:r>
              <a:r>
                <a:rPr lang="en-US" sz="2800" b="1" noProof="1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9, 2, 4 },</a:t>
              </a:r>
            </a:p>
            <a:p>
              <a:r>
                <a:rPr lang="en-US" sz="2800" b="1" noProof="1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sz="2800" b="1" noProof="1" smtClean="0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</a:t>
              </a:r>
              <a:r>
                <a:rPr lang="en-US" sz="2800" b="1" noProof="1">
                  <a:solidFill>
                    <a:srgbClr val="F3BE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9, 8, 6, 11 }</a:t>
              </a:r>
            </a:p>
            <a:p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8435223" y="4605754"/>
              <a:ext cx="762000" cy="156966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32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  <a:p>
              <a:r>
                <a:rPr lang="en-US" sz="32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32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61</a:t>
              </a:r>
              <a:endPara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>
              <a:off x="6859420" y="5071070"/>
              <a:ext cx="963195" cy="6390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47292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</a:t>
            </a:r>
            <a:r>
              <a:rPr lang="en-US" dirty="0" smtClean="0"/>
              <a:t>All elements </a:t>
            </a:r>
            <a:r>
              <a:rPr lang="en-US" dirty="0"/>
              <a:t>of Matrix </a:t>
            </a:r>
            <a:endParaRPr lang="bg-BG" dirty="0"/>
          </a:p>
        </p:txBody>
      </p:sp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531812" y="1516082"/>
            <a:ext cx="108204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row = 0; row &lt;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 = 0; col &lt;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matrix[row].Length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matrix[row][col];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780212" y="1036255"/>
            <a:ext cx="3070504" cy="1012172"/>
          </a:xfrm>
          <a:prstGeom prst="wedgeRoundRectCallout">
            <a:avLst>
              <a:gd name="adj1" fmla="val -64490"/>
              <a:gd name="adj2" fmla="val 4865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0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dimension (rows)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780212" y="3886200"/>
            <a:ext cx="3070504" cy="1012172"/>
          </a:xfrm>
          <a:prstGeom prst="wedgeRoundRectCallout">
            <a:avLst>
              <a:gd name="adj1" fmla="val -31115"/>
              <a:gd name="adj2" fmla="val -11254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1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dimension (columns)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001" y="6063337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https://judge.softuni.bg/Contests/Compete/Index/599#3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865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955" y="32206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Problem: Find Specific Square in Matrix</a:t>
            </a:r>
            <a:endParaRPr lang="bg-BG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>
          <a:xfrm>
            <a:off x="199033" y="1016220"/>
            <a:ext cx="11430000" cy="5535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Find 2x2 square with max sum in given matrix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Read </a:t>
            </a:r>
            <a:r>
              <a:rPr lang="en-US" dirty="0"/>
              <a:t> </a:t>
            </a:r>
            <a:r>
              <a:rPr lang="en-US" dirty="0" smtClean="0"/>
              <a:t>matrix </a:t>
            </a:r>
            <a:r>
              <a:rPr lang="en-US" dirty="0"/>
              <a:t>from the </a:t>
            </a:r>
            <a:r>
              <a:rPr lang="en-US" dirty="0" smtClean="0"/>
              <a:t>console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Find biggest sum of 2x2 submatrix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Print result like new matrix 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90853" name="Rectangle 5"/>
          <p:cNvSpPr>
            <a:spLocks noChangeArrowheads="1"/>
          </p:cNvSpPr>
          <p:nvPr/>
        </p:nvSpPr>
        <p:spPr bwMode="auto">
          <a:xfrm>
            <a:off x="3275012" y="4961439"/>
            <a:ext cx="914400" cy="685800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825413" y="4215521"/>
            <a:ext cx="7959302" cy="1862048"/>
            <a:chOff x="1825413" y="4215521"/>
            <a:chExt cx="7959302" cy="1862048"/>
          </a:xfrm>
        </p:grpSpPr>
        <p:sp>
          <p:nvSpPr>
            <p:cNvPr id="590852" name="Rectangle 4"/>
            <p:cNvSpPr>
              <a:spLocks noChangeArrowheads="1"/>
            </p:cNvSpPr>
            <p:nvPr/>
          </p:nvSpPr>
          <p:spPr bwMode="auto">
            <a:xfrm>
              <a:off x="1825413" y="4215521"/>
              <a:ext cx="3581400" cy="18620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[,] </a:t>
              </a: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matrix = {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{7, 1, 3, 3, 2, 1},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{1, 3, 9, 8, 5, 6},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{4, 6, 7, 9, 1, 0} </a:t>
              </a:r>
              <a:b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</a:b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};</a:t>
              </a:r>
              <a:endPara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" name="Right Arrow 3"/>
            <p:cNvSpPr/>
            <p:nvPr/>
          </p:nvSpPr>
          <p:spPr>
            <a:xfrm>
              <a:off x="6568798" y="5062022"/>
              <a:ext cx="1371600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933903" y="4727257"/>
              <a:ext cx="850812" cy="115416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</a:t>
              </a: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, </a:t>
              </a: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8</a:t>
              </a:r>
              <a:endPara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r>
                <a:rPr lang="en-US" sz="23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, </a:t>
              </a: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3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33</a:t>
              </a:r>
              <a:endPara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00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Find Specific Square in Matrix</a:t>
            </a:r>
            <a:endParaRPr lang="bg-BG" dirty="0"/>
          </a:p>
        </p:txBody>
      </p:sp>
      <p:sp>
        <p:nvSpPr>
          <p:cNvPr id="590852" name="Rectangle 4"/>
          <p:cNvSpPr>
            <a:spLocks noChangeArrowheads="1"/>
          </p:cNvSpPr>
          <p:nvPr/>
        </p:nvSpPr>
        <p:spPr bwMode="auto">
          <a:xfrm>
            <a:off x="497184" y="1099772"/>
            <a:ext cx="105918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rowIndex = 0; rowIndex &lt; matrix.Length - 1;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rowIndex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colIndex = 0;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colIndex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matrix[rowIndex].Length - 1; colIndex++)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var newSquareSum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matrix[rowIndex][colIndex] +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matrix[rowIndex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+ 1][colIndex]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matrix[rowIndex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][colIndex + 1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matrix[rowIndex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+ 1][colIndex + 1];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//TODO: Check if sum is bigger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rgbClr val="F3BE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7001" y="6063337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https://judge.softuni.bg/Contests/Compete/Index/599#3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10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284801"/>
            <a:ext cx="7924800" cy="820600"/>
          </a:xfrm>
        </p:spPr>
        <p:txBody>
          <a:bodyPr/>
          <a:lstStyle/>
          <a:p>
            <a:r>
              <a:rPr lang="en-US" smtClean="0"/>
              <a:t>Jagged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222080"/>
            <a:ext cx="7924800" cy="1365365"/>
          </a:xfrm>
        </p:spPr>
        <p:txBody>
          <a:bodyPr/>
          <a:lstStyle/>
          <a:p>
            <a:r>
              <a:rPr lang="en-US" dirty="0" smtClean="0"/>
              <a:t>What are Jagged Arrays and How to Use Them</a:t>
            </a:r>
            <a:endParaRPr lang="en-US" dirty="0"/>
          </a:p>
        </p:txBody>
      </p:sp>
      <p:pic>
        <p:nvPicPr>
          <p:cNvPr id="1026" name="Picture 2" descr="buzz, google, google buzz, sha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8382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62" y="1481320"/>
            <a:ext cx="3816350" cy="21000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>
              <a:rot lat="603366" lon="19572443" rev="2042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18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Jagged Arrays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dirty="0" smtClean="0"/>
              <a:t>are multidimensional arrays</a:t>
            </a:r>
          </a:p>
          <a:p>
            <a:pPr lvl="1"/>
            <a:r>
              <a:rPr lang="en-US" dirty="0" smtClean="0"/>
              <a:t>But each dimension has different size</a:t>
            </a:r>
          </a:p>
          <a:p>
            <a:pPr lvl="1"/>
            <a:r>
              <a:rPr lang="en-US" dirty="0" smtClean="0"/>
              <a:t>A jagged array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of arrays</a:t>
            </a:r>
          </a:p>
          <a:p>
            <a:pPr lvl="1"/>
            <a:r>
              <a:rPr lang="en-US" dirty="0" smtClean="0"/>
              <a:t>Each of the arrays has different length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836612" y="4648200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jagged = new int[3][];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jagged[0]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jagged[1] = new int[2];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jagged[2] = new int[5];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28012" y="1458262"/>
            <a:ext cx="3338400" cy="2808937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780760"/>
              </p:ext>
            </p:extLst>
          </p:nvPr>
        </p:nvGraphicFramePr>
        <p:xfrm>
          <a:off x="8532812" y="1767840"/>
          <a:ext cx="2743200" cy="21945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 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7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93712" y="1068421"/>
            <a:ext cx="112014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int[][] jagged = new int[5][];</a:t>
            </a:r>
          </a:p>
          <a:p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jagged.GetLength(0); i++)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 inputNumbers = Console.ReadLine().Split(' ');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new int[inputNumbers.Length];</a:t>
            </a:r>
          </a:p>
          <a:p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j = 0; j &lt; jagged.GetLength(1); j++)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][j]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int.Parse(inputNumbers[j]);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Filling a Jagged Array</a:t>
            </a:r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79412" y="10668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Group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990600"/>
            <a:ext cx="10058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Read a set of numbers and group them by their remainder when dividing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 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/>
              <a:t>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90" y="3384080"/>
            <a:ext cx="3820422" cy="210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5212" y="3922693"/>
            <a:ext cx="448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1, 4, 113, 55, 3, 1, 2, 66, 557, 124, 2</a:t>
            </a:r>
          </a:p>
        </p:txBody>
      </p:sp>
    </p:spTree>
    <p:extLst>
      <p:ext uri="{BB962C8B-B14F-4D97-AF65-F5344CB8AC3E}">
        <p14:creationId xmlns:p14="http://schemas.microsoft.com/office/powerpoint/2010/main" val="366187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17329" y="886285"/>
            <a:ext cx="11353800" cy="5736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1, 4,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113,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55,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66,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557,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124,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sizes = new int[3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reminder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number %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sizes[remainder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int[sizes[0]],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int[sizes[2]]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Group Numbers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3180532"/>
            <a:ext cx="4051844" cy="222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Matrices and Multidimensional Arrays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Jagged Arrays (arrays of arrays)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Sorting Arrays</a:t>
            </a:r>
            <a:endParaRPr lang="en-US" sz="38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2133600"/>
            <a:ext cx="3053465" cy="3937222"/>
          </a:xfrm>
          <a:prstGeom prst="rect">
            <a:avLst/>
          </a:prstGeom>
        </p:spPr>
      </p:pic>
      <p:pic>
        <p:nvPicPr>
          <p:cNvPr id="9" name="Picture 8" descr="http://png-3.findicons.com/files/icons/1233/somatic_rebirth_apps/256/dictionar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2" y="3936298"/>
            <a:ext cx="2274101" cy="22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229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17512" y="1794570"/>
            <a:ext cx="11353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offsets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reminder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number % 3;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offsets[reminder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matrix[reminder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][index]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number;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offsets[reminder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Group </a:t>
            </a:r>
            <a:r>
              <a:rPr lang="en-US" dirty="0" smtClean="0"/>
              <a:t>Numbers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001" y="6063337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https://judge.softuni.bg/Contests/Compete/Index/599#3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/>
              <a:t>Pascal Triangle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990600"/>
            <a:ext cx="10058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Write a program which print on console Pascal Triangle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2" descr="http://www.mathsisfun.com/images/pascals-triangle-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1" y="2971800"/>
            <a:ext cx="3028950" cy="2724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2971800"/>
            <a:ext cx="2951163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8707" y="1066800"/>
            <a:ext cx="10806000" cy="5416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int[height][]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currentWidth = 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height = 0; height &lt; rows; height++)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triangle[height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new int[currentWidth]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currentRow = triangle[height];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currentRow[0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currentRow[currentRow.Length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- 1] = 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currentWidth++;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 elements for each row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 slide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Pascal Triangle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03212" y="1219200"/>
            <a:ext cx="116586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currentRow.Length &gt; 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1; i &lt; currentRow.Length - 1;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previousRow = triangle[height - 1]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prevoiousRowSum</a:t>
            </a:r>
            <a:r>
              <a: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previousRow[i]</a:t>
            </a:r>
            <a:r>
              <a:rPr lang="en-US" sz="1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1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previousRow[i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currentRow[i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prevoiousRowSum;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Pascal </a:t>
            </a:r>
            <a:r>
              <a:rPr lang="en-US" dirty="0" smtClean="0"/>
              <a:t>Triangle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001" y="6063337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https://judge.softuni.bg/Contests/Compete/Index/599#3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8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 </a:t>
            </a:r>
            <a:r>
              <a:rPr lang="en-US" dirty="0" smtClean="0"/>
              <a:t>have more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 than one dimension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Two-dimensional arrays are like tables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dirty="0"/>
              <a:t> with rows and </a:t>
            </a:r>
            <a:r>
              <a:rPr lang="en-US" dirty="0" smtClean="0"/>
              <a:t>columns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noProof="1" smtClean="0"/>
              <a:t>are arrays of arrays –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noProof="1" smtClean="0"/>
              <a:t>each element is an array itself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895600"/>
            <a:ext cx="3290191" cy="24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628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and Dictionaries</a:t>
            </a:r>
            <a:endParaRPr lang="en-US" dirty="0"/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9"/>
              </a:rPr>
              <a:t>https://softuni.bg/trainings/1633/csharp-advanced-may-2017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demos,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</a:t>
            </a:r>
            <a:r>
              <a:rPr lang="en-US" sz="2000" u="sng" dirty="0" smtClean="0">
                <a:solidFill>
                  <a:schemeClr val="tx2">
                    <a:lumMod val="90000"/>
                  </a:schemeClr>
                </a:solidFill>
              </a:rPr>
              <a:t>1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5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51" y="48944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Multidimensional Arrays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0812" y="5788744"/>
            <a:ext cx="11887199" cy="688256"/>
          </a:xfrm>
        </p:spPr>
        <p:txBody>
          <a:bodyPr/>
          <a:lstStyle/>
          <a:p>
            <a:r>
              <a:rPr lang="en-US" dirty="0" smtClean="0"/>
              <a:t>Using Array of Arrays, Matrices </a:t>
            </a:r>
            <a:r>
              <a:rPr lang="en-US" dirty="0" smtClean="0"/>
              <a:t>and </a:t>
            </a:r>
            <a:r>
              <a:rPr lang="en-US" dirty="0" smtClean="0"/>
              <a:t>Cubes</a:t>
            </a:r>
            <a:endParaRPr lang="en-US" dirty="0"/>
          </a:p>
        </p:txBody>
      </p:sp>
      <p:pic>
        <p:nvPicPr>
          <p:cNvPr id="39937" name="Picture 1" descr="C:\Trash\coordinate-syste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33" t="-3828" r="-3004" b="-3350"/>
          <a:stretch>
            <a:fillRect/>
          </a:stretch>
        </p:blipFill>
        <p:spPr bwMode="auto">
          <a:xfrm>
            <a:off x="4418012" y="1066800"/>
            <a:ext cx="3661755" cy="3307392"/>
          </a:xfrm>
          <a:prstGeom prst="roundRect">
            <a:avLst>
              <a:gd name="adj" fmla="val 5952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5062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systematic arrangement of similar objects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</a:t>
            </a:r>
            <a:r>
              <a:rPr lang="en-US" dirty="0" smtClean="0"/>
              <a:t> have more than one dimension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most used multidimensional arrays are the 2-dimensional</a:t>
            </a: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Multidimensional Array?</a:t>
            </a:r>
            <a:endParaRPr lang="bg-B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71" y="3087631"/>
            <a:ext cx="6648599" cy="3437371"/>
          </a:xfrm>
          <a:prstGeom prst="rect">
            <a:avLst/>
          </a:prstGeom>
        </p:spPr>
      </p:pic>
      <p:sp>
        <p:nvSpPr>
          <p:cNvPr id="20" name="AutoShape 23"/>
          <p:cNvSpPr>
            <a:spLocks noChangeArrowheads="1"/>
          </p:cNvSpPr>
          <p:nvPr/>
        </p:nvSpPr>
        <p:spPr bwMode="auto">
          <a:xfrm>
            <a:off x="8576677" y="3172196"/>
            <a:ext cx="2379469" cy="689763"/>
          </a:xfrm>
          <a:prstGeom prst="wedgeRoundRectCallout">
            <a:avLst>
              <a:gd name="adj1" fmla="val -102702"/>
              <a:gd name="adj2" fmla="val 1622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Row 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AutoShape 23"/>
          <p:cNvSpPr>
            <a:spLocks noChangeArrowheads="1"/>
          </p:cNvSpPr>
          <p:nvPr/>
        </p:nvSpPr>
        <p:spPr bwMode="auto">
          <a:xfrm>
            <a:off x="8801971" y="5334000"/>
            <a:ext cx="2379469" cy="689763"/>
          </a:xfrm>
          <a:prstGeom prst="wedgeRoundRectCallout">
            <a:avLst>
              <a:gd name="adj1" fmla="val -95808"/>
              <a:gd name="adj2" fmla="val -1124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Col 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6695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</a:t>
            </a:r>
            <a:r>
              <a:rPr lang="en-US" dirty="0" smtClean="0"/>
              <a:t> have more than one dimension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most used multidimensional arrays are the 2-dimensional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Multidimensional Array?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7847012" y="3124200"/>
            <a:ext cx="3352800" cy="3048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TextBox 8"/>
          <p:cNvSpPr txBox="1"/>
          <p:nvPr/>
        </p:nvSpPr>
        <p:spPr>
          <a:xfrm>
            <a:off x="8456612" y="3181146"/>
            <a:ext cx="213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  0        1       2</a:t>
            </a:r>
            <a:endParaRPr lang="bg-BG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8021154" y="3726412"/>
            <a:ext cx="381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0</a:t>
            </a:r>
          </a:p>
          <a:p>
            <a:endParaRPr lang="en-US" sz="2500" dirty="0"/>
          </a:p>
          <a:p>
            <a:r>
              <a:rPr lang="en-US" sz="2500" dirty="0" smtClean="0"/>
              <a:t>1</a:t>
            </a:r>
          </a:p>
          <a:p>
            <a:endParaRPr lang="en-US" sz="2500" dirty="0"/>
          </a:p>
          <a:p>
            <a:r>
              <a:rPr lang="en-US" sz="2500" dirty="0" smtClean="0"/>
              <a:t>2</a:t>
            </a:r>
            <a:endParaRPr lang="bg-BG" sz="2500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3981085" y="4304528"/>
            <a:ext cx="3070504" cy="1437820"/>
          </a:xfrm>
          <a:prstGeom prst="wedgeRoundRectCallout">
            <a:avLst>
              <a:gd name="adj1" fmla="val 82467"/>
              <a:gd name="adj2" fmla="val -5492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 main array whose elements are arrays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726391"/>
              </p:ext>
            </p:extLst>
          </p:nvPr>
        </p:nvGraphicFramePr>
        <p:xfrm>
          <a:off x="8456612" y="3697742"/>
          <a:ext cx="2133600" cy="207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9800916" y="367652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28356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12" y="0"/>
            <a:ext cx="9525000" cy="1066800"/>
          </a:xfrm>
        </p:spPr>
        <p:txBody>
          <a:bodyPr>
            <a:normAutofit/>
          </a:bodyPr>
          <a:lstStyle/>
          <a:p>
            <a:r>
              <a:rPr lang="en-US" sz="3600" smtClean="0"/>
              <a:t>Declaring and Creating Multidimensional Arrays</a:t>
            </a:r>
            <a:endParaRPr lang="bg-BG" sz="3600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1346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Declaring multidimensional arrays: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Creating a multidimensional array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Must specify the size of each dimension</a:t>
            </a:r>
            <a:endParaRPr lang="en-US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760413" y="1752600"/>
            <a:ext cx="7777163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strCube;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3" name="Rectangle 5"/>
          <p:cNvSpPr>
            <a:spLocks noChangeArrowheads="1"/>
          </p:cNvSpPr>
          <p:nvPr/>
        </p:nvSpPr>
        <p:spPr bwMode="auto">
          <a:xfrm>
            <a:off x="760413" y="5181600"/>
            <a:ext cx="7777163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intMatrix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int[3, 4];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floatMatrix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float[8, 2];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stringCube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string[5, 5, 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89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2" y="0"/>
            <a:ext cx="9372600" cy="1066800"/>
          </a:xfrm>
        </p:spPr>
        <p:txBody>
          <a:bodyPr>
            <a:noAutofit/>
          </a:bodyPr>
          <a:lstStyle/>
          <a:p>
            <a:r>
              <a:rPr lang="en-US" smtClean="0"/>
              <a:t>Initializing Multidimensional Arrays</a:t>
            </a:r>
            <a:endParaRPr lang="bg-BG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039350" cy="545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Initializing with values multidimensional array: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Matrices are represented by a list of rows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Rows consist of list of values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first dimension comes first, the second comes next (inside the first)</a:t>
            </a:r>
            <a:endParaRPr lang="en-US" dirty="0"/>
          </a:p>
        </p:txBody>
      </p:sp>
      <p:sp>
        <p:nvSpPr>
          <p:cNvPr id="584710" name="Rectangle 6"/>
          <p:cNvSpPr>
            <a:spLocks noChangeArrowheads="1"/>
          </p:cNvSpPr>
          <p:nvPr/>
        </p:nvSpPr>
        <p:spPr bwMode="auto">
          <a:xfrm>
            <a:off x="684212" y="1752600"/>
            <a:ext cx="104394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{1, 2, 3, 4}, // row 0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{5, 6, 7, 8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row 1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7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Autofit/>
          </a:bodyPr>
          <a:lstStyle/>
          <a:p>
            <a:r>
              <a:rPr lang="en-US" dirty="0" smtClean="0"/>
              <a:t>Accessing Elements</a:t>
            </a:r>
            <a:endParaRPr lang="bg-BG" dirty="0"/>
          </a:p>
        </p:txBody>
      </p:sp>
      <p:sp>
        <p:nvSpPr>
          <p:cNvPr id="561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-dimensional array element: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Getting element value example: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Setting element value example:</a:t>
            </a:r>
            <a:endParaRPr lang="en-US" dirty="0"/>
          </a:p>
        </p:txBody>
      </p:sp>
      <p:sp>
        <p:nvSpPr>
          <p:cNvPr id="561156" name="Rectangle 4"/>
          <p:cNvSpPr>
            <a:spLocks noChangeArrowheads="1"/>
          </p:cNvSpPr>
          <p:nvPr/>
        </p:nvSpPr>
        <p:spPr bwMode="auto">
          <a:xfrm>
            <a:off x="684212" y="1848479"/>
            <a:ext cx="10515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nDimensionalArray[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2200" b="1" baseline="-25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 , index</a:t>
            </a:r>
            <a:r>
              <a:rPr lang="en-US" sz="2200" b="1" baseline="-25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</p:txBody>
      </p:sp>
      <p:sp>
        <p:nvSpPr>
          <p:cNvPr id="561159" name="Rectangle 7"/>
          <p:cNvSpPr>
            <a:spLocks noChangeArrowheads="1"/>
          </p:cNvSpPr>
          <p:nvPr/>
        </p:nvSpPr>
        <p:spPr bwMode="auto">
          <a:xfrm>
            <a:off x="684212" y="3225673"/>
            <a:ext cx="105156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{{1, 2}, {3, 4}}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element11 = array[1, 1]; // element11 = 4</a:t>
            </a:r>
          </a:p>
        </p:txBody>
      </p:sp>
      <p:sp>
        <p:nvSpPr>
          <p:cNvPr id="561160" name="Rectangle 8"/>
          <p:cNvSpPr>
            <a:spLocks noChangeArrowheads="1"/>
          </p:cNvSpPr>
          <p:nvPr/>
        </p:nvSpPr>
        <p:spPr bwMode="auto">
          <a:xfrm>
            <a:off x="684211" y="4852399"/>
            <a:ext cx="1051560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array = new int[3, 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array.GetLength(0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array.GetLength(1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array[row, col] = row + col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17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59" grpId="0" animBg="1"/>
      <p:bldP spid="5611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Matrix – Example</a:t>
            </a:r>
            <a:endParaRPr lang="bg-BG" dirty="0"/>
          </a:p>
        </p:txBody>
      </p:sp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455612" y="1066800"/>
            <a:ext cx="108204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int[,] matrix = 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 {  5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2, 3, 1 },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1, 9, 2, 4 },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9, 8, 6, 11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 };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matrix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.GetLength(0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matrix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.GetLength(1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matrix[row, col]);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075612" y="1605490"/>
            <a:ext cx="3070504" cy="1012172"/>
          </a:xfrm>
          <a:prstGeom prst="wedgeRoundRectCallout">
            <a:avLst>
              <a:gd name="adj1" fmla="val -83693"/>
              <a:gd name="adj2" fmla="val 795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0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dimension (rows)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31160" y="5261760"/>
            <a:ext cx="3070504" cy="1012172"/>
          </a:xfrm>
          <a:prstGeom prst="wedgeRoundRectCallout">
            <a:avLst>
              <a:gd name="adj1" fmla="val -45798"/>
              <a:gd name="adj2" fmla="val -16101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1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dimension (columns)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79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1602</Words>
  <Application>Microsoft Office PowerPoint</Application>
  <PresentationFormat>Custom</PresentationFormat>
  <Paragraphs>310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Multidimensional Arrays</vt:lpstr>
      <vt:lpstr>Table of Contents</vt:lpstr>
      <vt:lpstr>Multidimensional Arrays </vt:lpstr>
      <vt:lpstr>What is Multidimensional Array?</vt:lpstr>
      <vt:lpstr>What is Multidimensional Array?</vt:lpstr>
      <vt:lpstr>Declaring and Creating Multidimensional Arrays</vt:lpstr>
      <vt:lpstr>Initializing Multidimensional Arrays</vt:lpstr>
      <vt:lpstr>Accessing Elements</vt:lpstr>
      <vt:lpstr>Printing Matrix – Example</vt:lpstr>
      <vt:lpstr>Problem: Sum of All Elements of Matrix</vt:lpstr>
      <vt:lpstr>Solution: Sum of All elements of Matrix </vt:lpstr>
      <vt:lpstr>Problem: Find Specific Square in Matrix</vt:lpstr>
      <vt:lpstr>Solution: Find Specific Square in Matrix</vt:lpstr>
      <vt:lpstr>Exercises in Class</vt:lpstr>
      <vt:lpstr>Jagged Arrays</vt:lpstr>
      <vt:lpstr>Jagged Arrays</vt:lpstr>
      <vt:lpstr>Filling a Jagged Array</vt:lpstr>
      <vt:lpstr>Problem: Group Numbers</vt:lpstr>
      <vt:lpstr>Solution: Group Numbers</vt:lpstr>
      <vt:lpstr>Solution: Group Numbers (2)</vt:lpstr>
      <vt:lpstr>Problem: Pascal Triangle</vt:lpstr>
      <vt:lpstr>Solution: Pascal Triangle</vt:lpstr>
      <vt:lpstr>Solution: Pascal Triangle (2)</vt:lpstr>
      <vt:lpstr>Exercises in Class</vt:lpstr>
      <vt:lpstr>Summary</vt:lpstr>
      <vt:lpstr>Sets and Dictionaries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2017-05-30T09:48:59Z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